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1" r:id="rId14"/>
    <p:sldId id="268" r:id="rId15"/>
    <p:sldId id="269" r:id="rId16"/>
    <p:sldId id="270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gif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5292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4566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0830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3046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295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0007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380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700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3500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549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425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9A6B2-7E32-4D39-A124-30AA386D8E4C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90B0D-36AC-4AE0-8A54-A1E6ECE439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5103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vt-SG7Pn8UU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0T3CVPlv1D8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2ek0EsEMTBc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Reflection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7770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t-SG7Pn8UU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99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2900" y="25738"/>
            <a:ext cx="115062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AU" sz="2400" b="1" i="0" dirty="0" smtClean="0">
                <a:solidFill>
                  <a:srgbClr val="7979A8"/>
                </a:solidFill>
                <a:effectLst/>
                <a:latin typeface="Arial" panose="020B0604020202020204" pitchFamily="34" charset="0"/>
              </a:rPr>
              <a:t>plane mirror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 fancy term for a flat mirror.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There are lots of </a:t>
            </a:r>
            <a:r>
              <a:rPr lang="en-AU" sz="2400" b="1" i="0" dirty="0" smtClean="0">
                <a:solidFill>
                  <a:srgbClr val="7979A8"/>
                </a:solidFill>
                <a:effectLst/>
                <a:latin typeface="Arial" panose="020B0604020202020204" pitchFamily="34" charset="0"/>
              </a:rPr>
              <a:t>plane mirrors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around. You probably have one in your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bathroom!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this section, we are going to learn how </a:t>
            </a:r>
            <a:r>
              <a:rPr lang="en-AU" sz="2400" b="1" i="0" dirty="0" smtClean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images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form in plane mirrors.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19307.7192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4" y="2805704"/>
            <a:ext cx="4619625" cy="250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85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4500" y="561539"/>
            <a:ext cx="6096000" cy="569386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can see objects because </a:t>
            </a:r>
            <a:r>
              <a:rPr lang="en-AU" sz="2800" b="1" i="0" dirty="0" smtClean="0">
                <a:solidFill>
                  <a:srgbClr val="FEB900"/>
                </a:solidFill>
                <a:effectLst/>
                <a:latin typeface="Arial" panose="020B0604020202020204" pitchFamily="34" charset="0"/>
              </a:rPr>
              <a:t>light bounces off them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hits our eyes.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With a plane mirror, the light has left an object, </a:t>
            </a:r>
            <a:r>
              <a:rPr lang="en-AU" sz="28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reflected from the mirror,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hit our eyes.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But we don't see the object in its </a:t>
            </a:r>
            <a:r>
              <a:rPr lang="en-AU" sz="2800" b="1" i="0" dirty="0" smtClean="0">
                <a:solidFill>
                  <a:srgbClr val="CEA07E"/>
                </a:solidFill>
                <a:effectLst/>
                <a:latin typeface="Arial" panose="020B0604020202020204" pitchFamily="34" charset="0"/>
              </a:rPr>
              <a:t>actual position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- we see it as if the object is </a:t>
            </a:r>
            <a:r>
              <a:rPr lang="en-AU" sz="2800" b="1" i="0" dirty="0" smtClean="0">
                <a:solidFill>
                  <a:srgbClr val="CEA07E"/>
                </a:solidFill>
                <a:effectLst/>
                <a:latin typeface="Arial" panose="020B0604020202020204" pitchFamily="34" charset="0"/>
              </a:rPr>
              <a:t>behind the mirror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somewhere.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18067.6649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67500" y="2235200"/>
            <a:ext cx="5405318" cy="402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331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562600" y="433338"/>
            <a:ext cx="6096000" cy="569386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What we are seeing in a mirror is a </a:t>
            </a:r>
            <a:r>
              <a:rPr lang="en-AU" sz="2800" b="1" i="1" dirty="0" smtClean="0">
                <a:solidFill>
                  <a:srgbClr val="C8C879"/>
                </a:solidFill>
                <a:effectLst/>
                <a:latin typeface="Arial" panose="020B0604020202020204" pitchFamily="34" charset="0"/>
              </a:rPr>
              <a:t>virtual image.</a:t>
            </a:r>
            <a:endParaRPr lang="en-AU" sz="28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virtual image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will be flipped </a:t>
            </a:r>
            <a:r>
              <a:rPr lang="en-AU" sz="2800" b="1" i="0" dirty="0" smtClean="0">
                <a:solidFill>
                  <a:srgbClr val="C879A1"/>
                </a:solidFill>
                <a:effectLst/>
                <a:latin typeface="Arial" panose="020B0604020202020204" pitchFamily="34" charset="0"/>
              </a:rPr>
              <a:t>horizontally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- this is why writing is always </a:t>
            </a:r>
            <a:r>
              <a:rPr lang="en-AU" sz="2800" b="1" i="0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backward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a mirror.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object appears to be on the </a:t>
            </a:r>
            <a:r>
              <a:rPr lang="en-AU" sz="2800" b="1" i="0" dirty="0" smtClean="0">
                <a:solidFill>
                  <a:srgbClr val="A179C8"/>
                </a:solidFill>
                <a:effectLst/>
                <a:latin typeface="Arial" panose="020B0604020202020204" pitchFamily="34" charset="0"/>
              </a:rPr>
              <a:t>other side of the mirror,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but it is simply a false image created by light </a:t>
            </a:r>
            <a:r>
              <a:rPr lang="en-AU" sz="2800" b="1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reflecting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from the mirror into your eyes.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218" name="Picture 2" descr="https://www.educationperfect.com/media/content/Science/1502156723.017491g/1502156723724-3755476924102008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323" y="1957089"/>
            <a:ext cx="4678651" cy="264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483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0700" y="421839"/>
            <a:ext cx="107315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see </a:t>
            </a:r>
            <a:r>
              <a:rPr lang="en-AU" sz="2400" b="1" i="0" dirty="0" smtClean="0">
                <a:solidFill>
                  <a:srgbClr val="C8C879"/>
                </a:solidFill>
                <a:effectLst/>
                <a:latin typeface="Arial" panose="020B0604020202020204" pitchFamily="34" charset="0"/>
              </a:rPr>
              <a:t>virtual images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because our eyes are designed to </a:t>
            </a:r>
            <a:r>
              <a:rPr lang="en-AU" sz="2400" b="1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recieve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images that have travelled in a</a:t>
            </a:r>
            <a:r>
              <a:rPr lang="en-AU" sz="2400" b="1" i="0" dirty="0" smtClean="0">
                <a:solidFill>
                  <a:srgbClr val="C878A1"/>
                </a:solidFill>
                <a:effectLst/>
                <a:latin typeface="Arial" panose="020B0604020202020204" pitchFamily="34" charset="0"/>
              </a:rPr>
              <a:t> straight line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from an object to you.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 when reflected light reaches us, our brains </a:t>
            </a:r>
            <a:r>
              <a:rPr lang="en-AU" sz="2400" b="1" i="0" u="sng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trace that light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back through the mirror to where we </a:t>
            </a:r>
            <a:r>
              <a:rPr lang="en-AU" sz="2400" b="1" i="0" dirty="0" smtClean="0">
                <a:solidFill>
                  <a:srgbClr val="A179C8"/>
                </a:solidFill>
                <a:effectLst/>
                <a:latin typeface="Arial" panose="020B0604020202020204" pitchFamily="34" charset="0"/>
              </a:rPr>
              <a:t>think the object should be.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You can see this in the diagram below: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42" name="Picture 2" descr="https://www.educationperfect.com/media/content/Science/1516913951.318791g/1516913949805-3042356920175161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377450"/>
            <a:ext cx="4572000" cy="307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166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T3CVPlv1D8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30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ek0EsEMTBc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199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77800" y="14238"/>
            <a:ext cx="123698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There are a few other important things that you need to know about images formed in </a:t>
            </a:r>
            <a:r>
              <a:rPr lang="en-AU" sz="2400" b="1" i="0" dirty="0" smtClean="0">
                <a:solidFill>
                  <a:srgbClr val="7979C8"/>
                </a:solidFill>
                <a:effectLst/>
                <a:latin typeface="Arial" panose="020B0604020202020204" pitchFamily="34" charset="0"/>
              </a:rPr>
              <a:t>plane mirrors.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These images are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always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sz="2400" b="1" i="0" dirty="0" smtClean="0">
                <a:solidFill>
                  <a:srgbClr val="C87979"/>
                </a:solidFill>
                <a:effectLst/>
                <a:latin typeface="Arial" panose="020B0604020202020204" pitchFamily="34" charset="0"/>
              </a:rPr>
              <a:t>same size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the object is. This means that it is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not magnified.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distance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from the image to the mirror is the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same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the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distance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from the object to the mirror.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266" name="Picture 2" descr="https://www.educationperfect.com/media/content/Science/1502145658.813191g/1502145663983-521793552280396-8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4006" y="3061226"/>
            <a:ext cx="5401094" cy="357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288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1800" y="442436"/>
            <a:ext cx="112522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images formed in </a:t>
            </a:r>
            <a:r>
              <a:rPr lang="en-AU" sz="2400" b="1" i="0" dirty="0" smtClean="0">
                <a:solidFill>
                  <a:srgbClr val="7979C8"/>
                </a:solidFill>
                <a:effectLst/>
                <a:latin typeface="Arial" panose="020B0604020202020204" pitchFamily="34" charset="0"/>
              </a:rPr>
              <a:t>plane mirrors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 upright.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It is also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reversed sideways.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means that </a:t>
            </a:r>
            <a:r>
              <a:rPr lang="en-AU" sz="2400" b="1" i="0" dirty="0" smtClean="0">
                <a:solidFill>
                  <a:srgbClr val="79C8C8"/>
                </a:solidFill>
                <a:effectLst/>
                <a:latin typeface="Arial" panose="020B0604020202020204" pitchFamily="34" charset="0"/>
              </a:rPr>
              <a:t>left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400" b="1" i="0" dirty="0" smtClean="0">
                <a:solidFill>
                  <a:srgbClr val="C87979"/>
                </a:solidFill>
                <a:effectLst/>
                <a:latin typeface="Arial" panose="020B0604020202020204" pitchFamily="34" charset="0"/>
              </a:rPr>
              <a:t>right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flipped over. This is called </a:t>
            </a:r>
            <a:r>
              <a:rPr lang="en-AU" sz="2400" b="1" i="0" dirty="0" smtClean="0">
                <a:solidFill>
                  <a:srgbClr val="79C8C8"/>
                </a:solidFill>
                <a:effectLst/>
                <a:latin typeface="Arial" panose="020B0604020202020204" pitchFamily="34" charset="0"/>
              </a:rPr>
              <a:t>lateral inversion.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290" name="Picture 2" descr="https://www.educationperfect.com/media/content/Science/1516746741.990711f/1516746741389-4438438646269826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9274" y="2433579"/>
            <a:ext cx="6003925" cy="424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7471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341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01800" y="997635"/>
            <a:ext cx="8572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Smart Lesson, you should be able to:</a:t>
            </a:r>
            <a:endParaRPr lang="en-AU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43000" y="2282736"/>
            <a:ext cx="54991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sz="2400" b="1" i="0" dirty="0" smtClean="0">
                <a:solidFill>
                  <a:srgbClr val="7FE389"/>
                </a:solidFill>
                <a:effectLst/>
                <a:latin typeface="Arial" panose="020B0604020202020204" pitchFamily="34" charset="0"/>
              </a:rPr>
              <a:t>State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Law of Reflection.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400" b="1" i="0" dirty="0" smtClean="0">
                <a:solidFill>
                  <a:srgbClr val="7FE389"/>
                </a:solidFill>
                <a:effectLst/>
                <a:latin typeface="Arial" panose="020B0604020202020204" pitchFamily="34" charset="0"/>
              </a:rPr>
              <a:t>Explain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 images form on </a:t>
            </a:r>
            <a:r>
              <a:rPr lang="en-AU" sz="2400" b="1" i="0" dirty="0" smtClean="0">
                <a:solidFill>
                  <a:srgbClr val="A27FE3"/>
                </a:solidFill>
                <a:effectLst/>
                <a:latin typeface="Arial" panose="020B0604020202020204" pitchFamily="34" charset="0"/>
              </a:rPr>
              <a:t>plane mirrors.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400" b="1" i="0" dirty="0" smtClean="0">
                <a:solidFill>
                  <a:srgbClr val="7FE389"/>
                </a:solidFill>
                <a:effectLst/>
                <a:latin typeface="Arial" panose="020B0604020202020204" pitchFamily="34" charset="0"/>
              </a:rPr>
              <a:t>Calculate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sz="2400" b="1" i="0" dirty="0" smtClean="0">
                <a:solidFill>
                  <a:srgbClr val="E3897F"/>
                </a:solidFill>
                <a:effectLst/>
                <a:latin typeface="Arial" panose="020B0604020202020204" pitchFamily="34" charset="0"/>
              </a:rPr>
              <a:t>angle of incidence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400" b="1" i="0" dirty="0" smtClean="0">
                <a:solidFill>
                  <a:srgbClr val="E3BB7F"/>
                </a:solidFill>
                <a:effectLst/>
                <a:latin typeface="Arial" panose="020B0604020202020204" pitchFamily="34" charset="0"/>
              </a:rPr>
              <a:t>angle of reflection.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www.educationperfect.com/media/content/English%20&amp;%20Literature/1512441813.575461f/1512441816610-1540111952233731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575" y="2087562"/>
            <a:ext cx="4200525" cy="4076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319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93800" y="738138"/>
            <a:ext cx="10312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use </a:t>
            </a:r>
            <a:r>
              <a:rPr lang="en-AU" sz="2400" b="1" i="0" dirty="0" smtClean="0">
                <a:solidFill>
                  <a:srgbClr val="CC0000"/>
                </a:solidFill>
                <a:effectLst/>
                <a:latin typeface="Arial" panose="020B0604020202020204" pitchFamily="34" charset="0"/>
              </a:rPr>
              <a:t>rays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represent </a:t>
            </a:r>
            <a:r>
              <a:rPr lang="en-AU" sz="2400" b="1" i="0" dirty="0" smtClean="0">
                <a:solidFill>
                  <a:srgbClr val="FEB900"/>
                </a:solidFill>
                <a:effectLst/>
                <a:latin typeface="Arial" panose="020B0604020202020204" pitchFamily="34" charset="0"/>
              </a:rPr>
              <a:t>light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it travels in a </a:t>
            </a:r>
            <a:r>
              <a:rPr lang="en-AU" sz="2400" b="1" i="0" dirty="0" smtClean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straight line.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However there are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two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types of rays involved in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reflection;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these are called </a:t>
            </a:r>
            <a:r>
              <a:rPr lang="en-AU" sz="2400" b="1" i="0" dirty="0" smtClean="0">
                <a:solidFill>
                  <a:srgbClr val="E3897F"/>
                </a:solidFill>
                <a:effectLst/>
                <a:latin typeface="Arial" panose="020B0604020202020204" pitchFamily="34" charset="0"/>
              </a:rPr>
              <a:t>incident rays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400" b="1" i="0" dirty="0" smtClean="0">
                <a:solidFill>
                  <a:srgbClr val="E3BB7F"/>
                </a:solidFill>
                <a:effectLst/>
                <a:latin typeface="Arial" panose="020B0604020202020204" pitchFamily="34" charset="0"/>
              </a:rPr>
              <a:t>reflected rays.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call any reflective surface a </a:t>
            </a:r>
            <a:r>
              <a:rPr lang="en-AU" sz="2400" b="1" i="1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mirror.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English%20&amp;%20Literature/1497318759.507651f/1497318759138-4266700294094607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3474" y="3975100"/>
            <a:ext cx="5577165" cy="2633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798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8200" y="915938"/>
            <a:ext cx="103251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 </a:t>
            </a:r>
            <a:r>
              <a:rPr lang="en-AU" sz="2400" b="1" i="0" dirty="0" smtClean="0">
                <a:solidFill>
                  <a:srgbClr val="E3897F"/>
                </a:solidFill>
                <a:effectLst/>
                <a:latin typeface="Arial" panose="020B0604020202020204" pitchFamily="34" charset="0"/>
              </a:rPr>
              <a:t>incident ray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 light ray that travels </a:t>
            </a:r>
            <a:r>
              <a:rPr lang="en-AU" sz="2400" b="1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towards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 mirror.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diagrams, it is represented by an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arrow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points </a:t>
            </a:r>
            <a:r>
              <a:rPr lang="en-AU" sz="2400" b="1" i="0" dirty="0" smtClean="0">
                <a:solidFill>
                  <a:srgbClr val="E37FA7"/>
                </a:solidFill>
                <a:effectLst/>
                <a:latin typeface="Arial" panose="020B0604020202020204" pitchFamily="34" charset="0"/>
              </a:rPr>
              <a:t>towards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mirror.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mirror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shown on the left of the diagram below - this is how we draw mirrors in our diagrams.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Science/1529966974.33121g/1529966975276-3896834627935979-4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0" y="3556000"/>
            <a:ext cx="381000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835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87500" y="646837"/>
            <a:ext cx="92837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AU" sz="2400" b="1" i="0" dirty="0" smtClean="0">
                <a:solidFill>
                  <a:srgbClr val="E3BB7F"/>
                </a:solidFill>
                <a:effectLst/>
                <a:latin typeface="Arial" panose="020B0604020202020204" pitchFamily="34" charset="0"/>
              </a:rPr>
              <a:t>reflected ray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 ray that has been reflected from a mirror.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It is represented by an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arrow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points </a:t>
            </a:r>
            <a:r>
              <a:rPr lang="en-AU" sz="2400" b="1" i="0" dirty="0" smtClean="0">
                <a:solidFill>
                  <a:srgbClr val="E37FA7"/>
                </a:solidFill>
                <a:effectLst/>
                <a:latin typeface="Arial" panose="020B0604020202020204" pitchFamily="34" charset="0"/>
              </a:rPr>
              <a:t>away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from the mirror.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 descr="https://www.educationperfect.com/media/content/Science/1529967162.837861g/1529967163884-3896834627935979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775" y="3021012"/>
            <a:ext cx="419100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1429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" y="788938"/>
            <a:ext cx="109093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There is another important line called the </a:t>
            </a:r>
            <a:r>
              <a:rPr lang="en-AU" sz="2800" b="1" i="0" dirty="0" smtClean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normal.</a:t>
            </a:r>
            <a:endParaRPr lang="en-AU" sz="28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 a line drawn along the </a:t>
            </a:r>
            <a:r>
              <a:rPr lang="en-AU" sz="2800" b="1" i="0" dirty="0" smtClean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point at which the incident ray hits the mirror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reflects away. It is usually used to help draw a reflection diagram.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normal is 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always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at a </a:t>
            </a:r>
            <a:r>
              <a:rPr lang="en-AU" sz="2800" b="1" i="0" dirty="0" smtClean="0">
                <a:solidFill>
                  <a:srgbClr val="7A21B1"/>
                </a:solidFill>
                <a:effectLst/>
                <a:latin typeface="Arial" panose="020B0604020202020204" pitchFamily="34" charset="0"/>
              </a:rPr>
              <a:t>right angle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KaTeX_Main"/>
              </a:rPr>
              <a:t>90</a:t>
            </a:r>
            <a:r>
              <a:rPr lang="en-AU" sz="2800" b="0" i="0" baseline="30000" dirty="0" smtClean="0">
                <a:solidFill>
                  <a:srgbClr val="444444"/>
                </a:solidFill>
                <a:effectLst/>
                <a:latin typeface="KaTeX_Main"/>
              </a:rPr>
              <a:t>∘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) to the </a:t>
            </a:r>
            <a:r>
              <a:rPr lang="en-AU" sz="2800" b="1" i="0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surface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mirror.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2" name="Picture 2" descr="https://www.educationperfect.com/media/content/Science/1529967590.110971g/1529967591167-3896834627935979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00" y="4096690"/>
            <a:ext cx="3740150" cy="2354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6930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01700" y="426135"/>
            <a:ext cx="105791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E3897F"/>
                </a:solidFill>
                <a:effectLst/>
                <a:latin typeface="Arial" panose="020B0604020202020204" pitchFamily="34" charset="0"/>
              </a:rPr>
              <a:t>angle of incidence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the angle between the incident ray and the </a:t>
            </a:r>
            <a:r>
              <a:rPr lang="en-AU" sz="2400" b="1" i="0" dirty="0" smtClean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normal.</a:t>
            </a:r>
            <a:endParaRPr lang="en-AU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6" name="Picture 2" descr="https://www.educationperfect.com/media/content/Science/1529968296.280651g/1529968297284-3896834627935979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375" y="2843212"/>
            <a:ext cx="542925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3749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77900" y="1365935"/>
            <a:ext cx="10541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E3BB7F"/>
                </a:solidFill>
                <a:effectLst/>
                <a:latin typeface="Arial" panose="020B0604020202020204" pitchFamily="34" charset="0"/>
              </a:rPr>
              <a:t>angle of reflection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the angle between the reflected ray and the </a:t>
            </a:r>
            <a:r>
              <a:rPr lang="en-AU" sz="2400" b="1" i="0" dirty="0" smtClean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normal.</a:t>
            </a:r>
            <a:endParaRPr lang="en-AU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170" name="Picture 2" descr="https://www.educationperfect.com/media/content/Science/1529968499.150441g/1529968500185-3896834627935979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675" y="2957512"/>
            <a:ext cx="542925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565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6000" y="569436"/>
            <a:ext cx="105029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Law of Reflection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states that the </a:t>
            </a:r>
            <a:r>
              <a:rPr lang="en-AU" sz="2400" b="1" i="0" dirty="0" smtClean="0">
                <a:solidFill>
                  <a:srgbClr val="E3BB7F"/>
                </a:solidFill>
                <a:effectLst/>
                <a:latin typeface="Arial" panose="020B0604020202020204" pitchFamily="34" charset="0"/>
              </a:rPr>
              <a:t>angle of reflection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equal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the </a:t>
            </a:r>
            <a:r>
              <a:rPr lang="en-AU" sz="2400" b="1" i="0" dirty="0" smtClean="0">
                <a:solidFill>
                  <a:srgbClr val="E3897F"/>
                </a:solidFill>
                <a:effectLst/>
                <a:latin typeface="Arial" panose="020B0604020202020204" pitchFamily="34" charset="0"/>
              </a:rPr>
              <a:t>angle of incidence.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means that a light ray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reflects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off a mirror at the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same angle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it hits the mirror at.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194" name="Picture 2" descr="https://www.educationperfect.com/media/content/Science/1529971003.268151g/1529971004302-3896834627935979-optimis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3941762"/>
            <a:ext cx="5143500" cy="104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1509323818.2245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10499" y="2794000"/>
            <a:ext cx="3576637" cy="357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54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</Words>
  <Application>Microsoft Office PowerPoint</Application>
  <PresentationFormat>Widescreen</PresentationFormat>
  <Paragraphs>58</Paragraphs>
  <Slides>19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KaTeX_Main</vt:lpstr>
      <vt:lpstr>Office Theme</vt:lpstr>
      <vt:lpstr>Reflection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Reflection</dc:title>
  <dc:creator>Joseph D'cruz</dc:creator>
  <cp:lastModifiedBy>Joseph D'cruz</cp:lastModifiedBy>
  <cp:revision>1</cp:revision>
  <dcterms:created xsi:type="dcterms:W3CDTF">2020-05-30T03:21:30Z</dcterms:created>
  <dcterms:modified xsi:type="dcterms:W3CDTF">2020-05-30T03:21:39Z</dcterms:modified>
</cp:coreProperties>
</file>

<file path=docProps/thumbnail.jpeg>
</file>